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3" r:id="rId4"/>
    <p:sldId id="274" r:id="rId5"/>
    <p:sldId id="264" r:id="rId6"/>
    <p:sldId id="265" r:id="rId7"/>
    <p:sldId id="267" r:id="rId8"/>
    <p:sldId id="268" r:id="rId9"/>
    <p:sldId id="262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" id="{816DD2B6-E1C9-4D44-9DA8-361A6734BF15}">
          <p14:sldIdLst>
            <p14:sldId id="260"/>
          </p14:sldIdLst>
        </p14:section>
        <p14:section name="1. VPN 설치 방법" id="{DE7F1C4B-024F-423B-8B8B-3B89A8086F5C}">
          <p14:sldIdLst>
            <p14:sldId id="256"/>
            <p14:sldId id="263"/>
            <p14:sldId id="274"/>
            <p14:sldId id="264"/>
          </p14:sldIdLst>
        </p14:section>
        <p14:section name="2. 표준 VPN 접속 방법 : 일반 사용자용" id="{BD65C020-BE35-4241-BD62-A8B588C4A9AA}">
          <p14:sldIdLst>
            <p14:sldId id="265"/>
            <p14:sldId id="267"/>
            <p14:sldId id="268"/>
          </p14:sldIdLst>
        </p14:section>
        <p14:section name="3. 예외 VPN 접속 방법 : 보안프로그램 미설치 사용자용" id="{318CF527-1ACB-40B6-A267-55B96790BDF1}">
          <p14:sldIdLst>
            <p14:sldId id="262"/>
            <p14:sldId id="269"/>
            <p14:sldId id="270"/>
          </p14:sldIdLst>
        </p14:section>
        <p14:section name="4. VPN 원복 방법" id="{0D57AF25-952D-4077-A265-5AD9BA67740A}">
          <p14:sldIdLst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76671"/>
            <a:ext cx="12191167" cy="129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5585"/>
            <a:ext cx="12192000" cy="48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70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12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20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bg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4913" y="3744097"/>
            <a:ext cx="6753530" cy="311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4"/>
          <p:cNvSpPr>
            <a:spLocks noChangeArrowheads="1"/>
          </p:cNvSpPr>
          <p:nvPr userDrawn="1"/>
        </p:nvSpPr>
        <p:spPr bwMode="auto">
          <a:xfrm>
            <a:off x="1868182" y="2393950"/>
            <a:ext cx="8455637" cy="8358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A3B2C1"/>
          </a:solidFill>
          <a:ln w="9525">
            <a:solidFill>
              <a:srgbClr val="A3B2C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597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08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16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16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487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502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40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9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983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png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hyperlink" Target="http://vpn.sni.co.kr/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png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0871" y="1844824"/>
            <a:ext cx="52293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000" b="1" dirty="0"/>
              <a:t>VPN </a:t>
            </a:r>
            <a:r>
              <a:rPr lang="ko-KR" altLang="en-US" sz="3000" b="1" dirty="0"/>
              <a:t>사용 메뉴얼</a:t>
            </a:r>
            <a:r>
              <a:rPr lang="en-US" altLang="ko-KR" sz="3000" b="1" dirty="0"/>
              <a:t>(</a:t>
            </a:r>
            <a:r>
              <a:rPr lang="ko-KR" altLang="en-US" sz="3000" b="1" dirty="0"/>
              <a:t>표준</a:t>
            </a:r>
            <a:r>
              <a:rPr lang="en-US" altLang="ko-KR" sz="3000" b="1" dirty="0"/>
              <a:t>, </a:t>
            </a:r>
            <a:r>
              <a:rPr lang="ko-KR" altLang="en-US" sz="3000" b="1" dirty="0"/>
              <a:t>예외</a:t>
            </a:r>
            <a:r>
              <a:rPr lang="en-US" altLang="ko-KR" sz="3000" b="1" dirty="0"/>
              <a:t>)</a:t>
            </a:r>
            <a:endParaRPr lang="ko-KR" altLang="en-US" sz="3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22766" y="5261668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/>
              <a:t>2020.12</a:t>
            </a: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69689D-3A10-4938-A5F5-928E7DCC0FB8}"/>
              </a:ext>
            </a:extLst>
          </p:cNvPr>
          <p:cNvSpPr txBox="1"/>
          <p:nvPr/>
        </p:nvSpPr>
        <p:spPr>
          <a:xfrm>
            <a:off x="2721521" y="2872203"/>
            <a:ext cx="67489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n-US" altLang="ko-KR" sz="2000" b="1" dirty="0"/>
              <a:t>VPN </a:t>
            </a:r>
            <a:r>
              <a:rPr lang="ko-KR" altLang="en-US" sz="2000" b="1" dirty="0"/>
              <a:t>설치 방법</a:t>
            </a:r>
            <a:endParaRPr lang="en-US" altLang="ko-KR" sz="2000" b="1" dirty="0"/>
          </a:p>
          <a:p>
            <a:pPr marL="457200" indent="-457200">
              <a:buAutoNum type="arabicPeriod"/>
            </a:pPr>
            <a:r>
              <a:rPr lang="ko-KR" altLang="en-US" sz="2000" b="1" dirty="0"/>
              <a:t>표준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접속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일반 사용자용</a:t>
            </a:r>
            <a:endParaRPr lang="en-US" altLang="ko-KR" sz="2000" b="1" dirty="0"/>
          </a:p>
          <a:p>
            <a:pPr marL="457200" indent="-457200">
              <a:buAutoNum type="arabicPeriod"/>
            </a:pPr>
            <a:r>
              <a:rPr lang="ko-KR" altLang="en-US" sz="2000" b="1" dirty="0"/>
              <a:t>예외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접속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보안프로그램 </a:t>
            </a:r>
            <a:r>
              <a:rPr lang="ko-KR" altLang="en-US" sz="2000" b="1" dirty="0" err="1"/>
              <a:t>미설치</a:t>
            </a:r>
            <a:r>
              <a:rPr lang="ko-KR" altLang="en-US" sz="2000" b="1" dirty="0"/>
              <a:t> 사용자용</a:t>
            </a:r>
            <a:endParaRPr lang="en-US" altLang="ko-KR" sz="2000" b="1" dirty="0"/>
          </a:p>
          <a:p>
            <a:pPr marL="457200" indent="-457200">
              <a:buAutoNum type="arabicPeriod"/>
            </a:pPr>
            <a:r>
              <a:rPr lang="en-US" altLang="ko-KR" sz="2000" b="1" dirty="0"/>
              <a:t>VPN </a:t>
            </a:r>
            <a:r>
              <a:rPr lang="ko-KR" altLang="en-US" sz="2000" b="1" dirty="0"/>
              <a:t>원복 방법 </a:t>
            </a:r>
          </a:p>
        </p:txBody>
      </p:sp>
    </p:spTree>
    <p:extLst>
      <p:ext uri="{BB962C8B-B14F-4D97-AF65-F5344CB8AC3E}">
        <p14:creationId xmlns:p14="http://schemas.microsoft.com/office/powerpoint/2010/main" val="2280705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개체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42500"/>
              </p:ext>
            </p:extLst>
          </p:nvPr>
        </p:nvGraphicFramePr>
        <p:xfrm>
          <a:off x="1045305" y="1857432"/>
          <a:ext cx="2975578" cy="36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15" name="개체 1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5305" y="1857432"/>
                        <a:ext cx="2975578" cy="36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1365" y="2250376"/>
            <a:ext cx="3638550" cy="312420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349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3. </a:t>
            </a:r>
            <a:r>
              <a:rPr lang="ko-KR" altLang="en-US" sz="1200" dirty="0"/>
              <a:t>사전 신청한 </a:t>
            </a:r>
            <a:r>
              <a:rPr lang="en-US" altLang="ko-KR" sz="1200" dirty="0"/>
              <a:t>VPN ID/PW </a:t>
            </a:r>
            <a:r>
              <a:rPr lang="ko-KR" altLang="en-US" sz="1200" dirty="0"/>
              <a:t>입력 후 로그인 클릭</a:t>
            </a:r>
            <a:endParaRPr lang="en-US" altLang="ko-KR" sz="1200" dirty="0"/>
          </a:p>
          <a:p>
            <a:endParaRPr lang="en-US" altLang="ko-KR" sz="1200" dirty="0"/>
          </a:p>
        </p:txBody>
      </p:sp>
      <p:sp>
        <p:nvSpPr>
          <p:cNvPr id="17" name="갈매기형 수장 16"/>
          <p:cNvSpPr/>
          <p:nvPr/>
        </p:nvSpPr>
        <p:spPr>
          <a:xfrm>
            <a:off x="5219454" y="3241964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82335" y="908669"/>
            <a:ext cx="4908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4. </a:t>
            </a:r>
            <a:r>
              <a:rPr lang="ko-KR" altLang="en-US" sz="1200" dirty="0"/>
              <a:t>사전 등록한 </a:t>
            </a:r>
            <a:r>
              <a:rPr lang="en-US" altLang="ko-KR" sz="1200" dirty="0"/>
              <a:t>2</a:t>
            </a:r>
            <a:r>
              <a:rPr lang="ko-KR" altLang="en-US" sz="1200" dirty="0" err="1"/>
              <a:t>차인증</a:t>
            </a:r>
            <a:r>
              <a:rPr lang="ko-KR" altLang="en-US" sz="1200" dirty="0"/>
              <a:t> </a:t>
            </a:r>
            <a:r>
              <a:rPr lang="en-US" altLang="ko-KR" sz="1200" dirty="0"/>
              <a:t>OTP(6</a:t>
            </a:r>
            <a:r>
              <a:rPr lang="ko-KR" altLang="en-US" sz="1200" dirty="0"/>
              <a:t>자리</a:t>
            </a:r>
            <a:r>
              <a:rPr lang="en-US" altLang="ko-KR" sz="1200" dirty="0"/>
              <a:t>) </a:t>
            </a:r>
            <a:r>
              <a:rPr lang="ko-KR" altLang="en-US" sz="1200" dirty="0"/>
              <a:t>입력 후 로그인 클릭</a:t>
            </a:r>
            <a:endParaRPr lang="en-US" altLang="ko-KR" sz="1200" dirty="0"/>
          </a:p>
          <a:p>
            <a:endParaRPr lang="en-US" altLang="ko-KR" dirty="0"/>
          </a:p>
          <a:p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>
                <a:solidFill>
                  <a:srgbClr val="FF0000"/>
                </a:solidFill>
              </a:rPr>
              <a:t>※  http://vpn.sni.co.kr/ </a:t>
            </a:r>
            <a:r>
              <a:rPr lang="ko-KR" altLang="en-US" sz="1200" b="1" dirty="0">
                <a:solidFill>
                  <a:srgbClr val="FF0000"/>
                </a:solidFill>
              </a:rPr>
              <a:t>오른쪽 하단 </a:t>
            </a:r>
            <a:r>
              <a:rPr lang="en-US" altLang="ko-KR" sz="1200" b="1" dirty="0">
                <a:solidFill>
                  <a:srgbClr val="FF0000"/>
                </a:solidFill>
              </a:rPr>
              <a:t>2</a:t>
            </a:r>
            <a:r>
              <a:rPr lang="ko-KR" altLang="en-US" sz="1200" b="1" dirty="0" err="1">
                <a:solidFill>
                  <a:srgbClr val="FF0000"/>
                </a:solidFill>
              </a:rPr>
              <a:t>차인증</a:t>
            </a:r>
            <a:r>
              <a:rPr lang="en-US" altLang="ko-KR" sz="1200" b="1" dirty="0">
                <a:solidFill>
                  <a:srgbClr val="FF0000"/>
                </a:solidFill>
              </a:rPr>
              <a:t>(QR</a:t>
            </a:r>
            <a:r>
              <a:rPr lang="ko-KR" altLang="en-US" sz="1200" b="1" dirty="0">
                <a:solidFill>
                  <a:srgbClr val="FF0000"/>
                </a:solidFill>
              </a:rPr>
              <a:t>코드</a:t>
            </a:r>
            <a:r>
              <a:rPr lang="en-US" altLang="ko-KR" sz="1200" b="1" dirty="0">
                <a:solidFill>
                  <a:srgbClr val="FF0000"/>
                </a:solidFill>
              </a:rPr>
              <a:t>)</a:t>
            </a:r>
            <a:r>
              <a:rPr lang="ko-KR" altLang="en-US" sz="1200" b="1" dirty="0">
                <a:solidFill>
                  <a:srgbClr val="FF0000"/>
                </a:solidFill>
              </a:rPr>
              <a:t>매뉴얼 참고</a:t>
            </a:r>
            <a:endParaRPr lang="ko-KR" altLang="en-US" dirty="0"/>
          </a:p>
          <a:p>
            <a:endParaRPr lang="ko-KR" altLang="en-US" sz="1200" dirty="0"/>
          </a:p>
        </p:txBody>
      </p:sp>
      <p:sp>
        <p:nvSpPr>
          <p:cNvPr id="22" name="직사각형 21"/>
          <p:cNvSpPr/>
          <p:nvPr/>
        </p:nvSpPr>
        <p:spPr>
          <a:xfrm>
            <a:off x="7238484" y="3912233"/>
            <a:ext cx="3258999" cy="3360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092304" y="3726596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4</a:t>
            </a:r>
            <a:endParaRPr lang="ko-KR" altLang="en-US" b="1" dirty="0"/>
          </a:p>
        </p:txBody>
      </p:sp>
      <p:sp>
        <p:nvSpPr>
          <p:cNvPr id="25" name="직사각형 24"/>
          <p:cNvSpPr/>
          <p:nvPr/>
        </p:nvSpPr>
        <p:spPr>
          <a:xfrm>
            <a:off x="1294806" y="3057138"/>
            <a:ext cx="2454233" cy="7417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131533" y="2819213"/>
            <a:ext cx="285572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3</a:t>
            </a:r>
            <a:endParaRPr lang="ko-KR" altLang="en-US" b="1" dirty="0"/>
          </a:p>
        </p:txBody>
      </p:sp>
      <p:sp>
        <p:nvSpPr>
          <p:cNvPr id="16" name="직사각형 15"/>
          <p:cNvSpPr/>
          <p:nvPr/>
        </p:nvSpPr>
        <p:spPr>
          <a:xfrm>
            <a:off x="1446204" y="4231828"/>
            <a:ext cx="860195" cy="2599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A967A1-C4FB-49A5-93CA-26FE51D2BD9E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- 8 -</a:t>
            </a:r>
            <a:endParaRPr lang="ko-KR" altLang="en-US" sz="1200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B2E8D1E-E9D5-4037-A95F-5DAB7D541000}"/>
              </a:ext>
            </a:extLst>
          </p:cNvPr>
          <p:cNvSpPr/>
          <p:nvPr/>
        </p:nvSpPr>
        <p:spPr>
          <a:xfrm>
            <a:off x="683568" y="60112"/>
            <a:ext cx="62872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/>
              <a:t>예외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접속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보안프로그램 </a:t>
            </a:r>
            <a:r>
              <a:rPr lang="ko-KR" altLang="en-US" sz="2000" b="1" dirty="0" err="1"/>
              <a:t>미설치</a:t>
            </a:r>
            <a:r>
              <a:rPr lang="ko-KR" altLang="en-US" sz="2000" b="1" dirty="0"/>
              <a:t> 사용자용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3492500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501883"/>
              </p:ext>
            </p:extLst>
          </p:nvPr>
        </p:nvGraphicFramePr>
        <p:xfrm>
          <a:off x="1014673" y="1567611"/>
          <a:ext cx="3273136" cy="4017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4673" y="1567611"/>
                        <a:ext cx="3273136" cy="4017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5. </a:t>
            </a:r>
            <a:r>
              <a:rPr lang="ko-KR" altLang="en-US" sz="1200" dirty="0"/>
              <a:t>로그인 완료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1377936" y="4593352"/>
            <a:ext cx="2454233" cy="3460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204051" y="4498307"/>
            <a:ext cx="285572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5</a:t>
            </a:r>
            <a:endParaRPr lang="ko-KR" alt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2E7A9F-2116-4E99-9F99-85D3BBACC468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- 9 -</a:t>
            </a:r>
            <a:endParaRPr lang="ko-KR" altLang="en-US" sz="12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E893D52-9E70-4507-83D2-28B31BF3CC1B}"/>
              </a:ext>
            </a:extLst>
          </p:cNvPr>
          <p:cNvSpPr/>
          <p:nvPr/>
        </p:nvSpPr>
        <p:spPr>
          <a:xfrm>
            <a:off x="683568" y="60112"/>
            <a:ext cx="62872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/>
              <a:t>예외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접속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보안프로그램 </a:t>
            </a:r>
            <a:r>
              <a:rPr lang="ko-KR" altLang="en-US" sz="2000" b="1" dirty="0" err="1"/>
              <a:t>미설치</a:t>
            </a:r>
            <a:r>
              <a:rPr lang="ko-KR" altLang="en-US" sz="2000" b="1" dirty="0"/>
              <a:t> 사용자용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3020205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개체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232735"/>
              </p:ext>
            </p:extLst>
          </p:nvPr>
        </p:nvGraphicFramePr>
        <p:xfrm>
          <a:off x="2016382" y="1675018"/>
          <a:ext cx="9124198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비트맵 이미지" r:id="rId3" imgW="11677680" imgH="4429080" progId="Paint.Picture">
                  <p:embed/>
                </p:oleObj>
              </mc:Choice>
              <mc:Fallback>
                <p:oleObj name="비트맵 이미지" r:id="rId3" imgW="11677680" imgH="4429080" progId="Paint.Picture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6382" y="1675018"/>
                        <a:ext cx="9124198" cy="442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83568" y="76890"/>
            <a:ext cx="5037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>
              <a:defRPr/>
            </a:pPr>
            <a:r>
              <a:rPr lang="en-US" altLang="ko-KR" sz="2000" b="1" dirty="0"/>
              <a:t>VPN </a:t>
            </a:r>
            <a:r>
              <a:rPr lang="ko-KR" altLang="en-US" sz="2000" b="1" dirty="0"/>
              <a:t>원복 방법 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예외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→ 표준 </a:t>
            </a:r>
            <a:r>
              <a:rPr lang="en-US" altLang="ko-KR" sz="2000" b="1" dirty="0"/>
              <a:t>VPN)</a:t>
            </a:r>
            <a:r>
              <a:rPr lang="ko-KR" altLang="en-US" sz="2000" b="1" dirty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4623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altLang="ko-KR" sz="1200" dirty="0"/>
              <a:t>http://vpn.sni.co.kr/ </a:t>
            </a:r>
            <a:r>
              <a:rPr lang="ko-KR" altLang="en-US" sz="1200" dirty="0"/>
              <a:t>에서 표준</a:t>
            </a:r>
            <a:r>
              <a:rPr lang="en-US" altLang="ko-KR" sz="1200" dirty="0"/>
              <a:t>_VPN </a:t>
            </a:r>
            <a:r>
              <a:rPr lang="ko-KR" altLang="en-US" sz="1200" dirty="0"/>
              <a:t>다운로드 클릭 후 재설치</a:t>
            </a:r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b="1" dirty="0">
                <a:solidFill>
                  <a:srgbClr val="FF0000"/>
                </a:solidFill>
              </a:rPr>
              <a:t>※ </a:t>
            </a:r>
            <a:r>
              <a:rPr lang="ko-KR" altLang="en-US" sz="1200" b="1" dirty="0">
                <a:solidFill>
                  <a:srgbClr val="FF0000"/>
                </a:solidFill>
              </a:rPr>
              <a:t>기존 예외</a:t>
            </a:r>
            <a:r>
              <a:rPr lang="en-US" altLang="ko-KR" sz="1200" b="1" dirty="0">
                <a:solidFill>
                  <a:srgbClr val="FF0000"/>
                </a:solidFill>
              </a:rPr>
              <a:t>_VPN </a:t>
            </a:r>
            <a:r>
              <a:rPr lang="ko-KR" altLang="en-US" sz="1200" b="1" dirty="0">
                <a:solidFill>
                  <a:srgbClr val="FF0000"/>
                </a:solidFill>
              </a:rPr>
              <a:t>제거 불필요</a:t>
            </a:r>
            <a:endParaRPr lang="en-US" altLang="ko-KR" sz="1200" dirty="0"/>
          </a:p>
          <a:p>
            <a:pPr marL="228600" indent="-228600">
              <a:buAutoNum type="arabicPeriod"/>
            </a:pPr>
            <a:endParaRPr lang="ko-KR" alt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42CF6B-BC84-4805-AD03-C753AFD21ABF}"/>
              </a:ext>
            </a:extLst>
          </p:cNvPr>
          <p:cNvSpPr txBox="1"/>
          <p:nvPr/>
        </p:nvSpPr>
        <p:spPr>
          <a:xfrm>
            <a:off x="5801688" y="6581001"/>
            <a:ext cx="588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- 10 -</a:t>
            </a:r>
            <a:endParaRPr lang="ko-KR" altLang="en-US" sz="12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429D3C7-3540-4E4F-84AB-E07C42D1F558}"/>
              </a:ext>
            </a:extLst>
          </p:cNvPr>
          <p:cNvSpPr/>
          <p:nvPr/>
        </p:nvSpPr>
        <p:spPr>
          <a:xfrm>
            <a:off x="4779313" y="3248095"/>
            <a:ext cx="1260759" cy="11639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744233D5-BE50-462A-8DD2-38E79400F8C9}"/>
              </a:ext>
            </a:extLst>
          </p:cNvPr>
          <p:cNvSpPr/>
          <p:nvPr/>
        </p:nvSpPr>
        <p:spPr>
          <a:xfrm>
            <a:off x="4624047" y="3039161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</a:t>
            </a:r>
            <a:endParaRPr lang="ko-KR" altLang="en-US" b="1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07F6D14-752A-46E2-AD68-4F0F64E6B1B8}"/>
              </a:ext>
            </a:extLst>
          </p:cNvPr>
          <p:cNvSpPr/>
          <p:nvPr/>
        </p:nvSpPr>
        <p:spPr>
          <a:xfrm>
            <a:off x="4884448" y="3330122"/>
            <a:ext cx="816308" cy="8354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41C90D8F-738D-4968-8F3B-074BB0CCDF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7245" y="3618739"/>
            <a:ext cx="641403" cy="158268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173A55F4-5044-4FF6-B8E3-C2F60D320DB2}"/>
              </a:ext>
            </a:extLst>
          </p:cNvPr>
          <p:cNvSpPr/>
          <p:nvPr/>
        </p:nvSpPr>
        <p:spPr>
          <a:xfrm>
            <a:off x="4803014" y="3429000"/>
            <a:ext cx="1049867" cy="209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>
                <a:solidFill>
                  <a:schemeClr val="tx1"/>
                </a:solidFill>
              </a:rPr>
              <a:t>표준 </a:t>
            </a:r>
            <a:r>
              <a:rPr lang="en-US" altLang="ko-KR" sz="900" dirty="0">
                <a:solidFill>
                  <a:schemeClr val="tx1"/>
                </a:solidFill>
              </a:rPr>
              <a:t>VPN </a:t>
            </a:r>
            <a:r>
              <a:rPr lang="ko-KR" altLang="en-US" sz="900" dirty="0">
                <a:solidFill>
                  <a:schemeClr val="tx1"/>
                </a:solidFill>
              </a:rPr>
              <a:t>설치</a:t>
            </a: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CA92D68C-B406-4691-8269-FC67C7C169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7245" y="4058890"/>
            <a:ext cx="641403" cy="158268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0200B24D-1F05-4DBA-BD6C-A84929B1B65D}"/>
              </a:ext>
            </a:extLst>
          </p:cNvPr>
          <p:cNvSpPr/>
          <p:nvPr/>
        </p:nvSpPr>
        <p:spPr>
          <a:xfrm>
            <a:off x="4803014" y="3869151"/>
            <a:ext cx="1049867" cy="209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예외 </a:t>
            </a:r>
            <a:r>
              <a:rPr lang="en-US" altLang="ko-KR" sz="900" dirty="0">
                <a:solidFill>
                  <a:schemeClr val="tx1"/>
                </a:solidFill>
              </a:rPr>
              <a:t>VPN </a:t>
            </a:r>
            <a:r>
              <a:rPr lang="ko-KR" altLang="en-US" sz="900" dirty="0">
                <a:solidFill>
                  <a:schemeClr val="tx1"/>
                </a:solidFill>
              </a:rPr>
              <a:t>설치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C46175-2014-4750-AC0F-5878666CF52D}"/>
              </a:ext>
            </a:extLst>
          </p:cNvPr>
          <p:cNvSpPr txBox="1"/>
          <p:nvPr/>
        </p:nvSpPr>
        <p:spPr>
          <a:xfrm>
            <a:off x="6528593" y="3364356"/>
            <a:ext cx="2597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solidFill>
                  <a:srgbClr val="FF0000"/>
                </a:solidFill>
              </a:rPr>
              <a:t>표준 </a:t>
            </a:r>
            <a:r>
              <a:rPr lang="en-US" altLang="ko-KR" sz="1600" b="1" dirty="0">
                <a:solidFill>
                  <a:srgbClr val="FF0000"/>
                </a:solidFill>
              </a:rPr>
              <a:t>VPN</a:t>
            </a:r>
            <a:r>
              <a:rPr lang="ko-KR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ko-KR" sz="1600" b="1" dirty="0">
                <a:solidFill>
                  <a:srgbClr val="FF0000"/>
                </a:solidFill>
              </a:rPr>
              <a:t>: </a:t>
            </a:r>
            <a:r>
              <a:rPr lang="ko-KR" altLang="en-US" sz="1600" b="1" u="sng" dirty="0">
                <a:solidFill>
                  <a:srgbClr val="FF0000"/>
                </a:solidFill>
              </a:rPr>
              <a:t>일반 사용자용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A9D093-1CAE-413C-9E03-2AD0598BCCCD}"/>
              </a:ext>
            </a:extLst>
          </p:cNvPr>
          <p:cNvSpPr txBox="1"/>
          <p:nvPr/>
        </p:nvSpPr>
        <p:spPr>
          <a:xfrm>
            <a:off x="6528593" y="3963739"/>
            <a:ext cx="4105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solidFill>
                  <a:srgbClr val="FF0000"/>
                </a:solidFill>
              </a:rPr>
              <a:t>예외 </a:t>
            </a:r>
            <a:r>
              <a:rPr lang="en-US" altLang="ko-KR" sz="1600" b="1" dirty="0">
                <a:solidFill>
                  <a:srgbClr val="FF0000"/>
                </a:solidFill>
              </a:rPr>
              <a:t>VPN</a:t>
            </a:r>
            <a:r>
              <a:rPr lang="ko-KR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ko-KR" sz="1600" b="1" dirty="0">
                <a:solidFill>
                  <a:srgbClr val="FF0000"/>
                </a:solidFill>
              </a:rPr>
              <a:t>: </a:t>
            </a:r>
            <a:r>
              <a:rPr lang="ko-KR" altLang="en-US" sz="1600" b="1" u="sng" dirty="0">
                <a:solidFill>
                  <a:srgbClr val="FF0000"/>
                </a:solidFill>
              </a:rPr>
              <a:t>보안프로그램 </a:t>
            </a:r>
            <a:r>
              <a:rPr lang="ko-KR" altLang="en-US" sz="1600" b="1" u="sng" dirty="0" err="1">
                <a:solidFill>
                  <a:srgbClr val="FF0000"/>
                </a:solidFill>
              </a:rPr>
              <a:t>미설치</a:t>
            </a:r>
            <a:r>
              <a:rPr lang="ko-KR" altLang="en-US" sz="1600" b="1" u="sng" dirty="0">
                <a:solidFill>
                  <a:srgbClr val="FF0000"/>
                </a:solidFill>
              </a:rPr>
              <a:t> 사용자용</a:t>
            </a:r>
          </a:p>
        </p:txBody>
      </p:sp>
    </p:spTree>
    <p:extLst>
      <p:ext uri="{BB962C8B-B14F-4D97-AF65-F5344CB8AC3E}">
        <p14:creationId xmlns:p14="http://schemas.microsoft.com/office/powerpoint/2010/main" val="677553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45240"/>
              </p:ext>
            </p:extLst>
          </p:nvPr>
        </p:nvGraphicFramePr>
        <p:xfrm>
          <a:off x="1084200" y="1860680"/>
          <a:ext cx="2975578" cy="36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4200" y="1860680"/>
                        <a:ext cx="2975578" cy="36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3767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2. VPN </a:t>
            </a:r>
            <a:r>
              <a:rPr lang="ko-KR" altLang="en-US" sz="1200" dirty="0"/>
              <a:t>재설치 후 아래 빨간 박스 표시 된 버튼 클릭</a:t>
            </a:r>
            <a:endParaRPr lang="en-US" altLang="ko-KR" sz="1200" dirty="0"/>
          </a:p>
          <a:p>
            <a:endParaRPr lang="en-US" altLang="ko-KR" sz="1200" dirty="0"/>
          </a:p>
        </p:txBody>
      </p:sp>
      <p:sp>
        <p:nvSpPr>
          <p:cNvPr id="25" name="직사각형 24"/>
          <p:cNvSpPr/>
          <p:nvPr/>
        </p:nvSpPr>
        <p:spPr>
          <a:xfrm>
            <a:off x="1899496" y="5198939"/>
            <a:ext cx="234601" cy="2458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723934" y="4972436"/>
            <a:ext cx="259611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2</a:t>
            </a:r>
            <a:endParaRPr lang="ko-KR" altLang="en-US" b="1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6324" y="2153436"/>
            <a:ext cx="4467225" cy="3067050"/>
          </a:xfrm>
          <a:prstGeom prst="rect">
            <a:avLst/>
          </a:prstGeom>
        </p:spPr>
      </p:pic>
      <p:sp>
        <p:nvSpPr>
          <p:cNvPr id="12" name="갈매기형 수장 11"/>
          <p:cNvSpPr/>
          <p:nvPr/>
        </p:nvSpPr>
        <p:spPr>
          <a:xfrm>
            <a:off x="5219454" y="3241964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77403" y="880419"/>
            <a:ext cx="51667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3. </a:t>
            </a:r>
            <a:r>
              <a:rPr lang="ko-KR" altLang="en-US" sz="1200" dirty="0"/>
              <a:t>아래 빨간 박스와 자동 접속 정보 설정 동일 한지 확인 후 로그인 진행</a:t>
            </a:r>
          </a:p>
          <a:p>
            <a:endParaRPr lang="en-US" altLang="ko-KR" sz="1200" dirty="0"/>
          </a:p>
          <a:p>
            <a:endParaRPr lang="en-US" altLang="ko-KR" sz="1200" dirty="0"/>
          </a:p>
        </p:txBody>
      </p:sp>
      <p:sp>
        <p:nvSpPr>
          <p:cNvPr id="15" name="직사각형 14"/>
          <p:cNvSpPr/>
          <p:nvPr/>
        </p:nvSpPr>
        <p:spPr>
          <a:xfrm>
            <a:off x="7040314" y="2996067"/>
            <a:ext cx="2926351" cy="2458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6910508" y="2850948"/>
            <a:ext cx="259611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3</a:t>
            </a:r>
            <a:endParaRPr lang="ko-KR" alt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07EE-DACF-41C4-A5C2-0E974BD77ED8}"/>
              </a:ext>
            </a:extLst>
          </p:cNvPr>
          <p:cNvSpPr txBox="1"/>
          <p:nvPr/>
        </p:nvSpPr>
        <p:spPr>
          <a:xfrm>
            <a:off x="5801688" y="6581001"/>
            <a:ext cx="588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- 11 -</a:t>
            </a:r>
            <a:endParaRPr lang="ko-KR" altLang="en-US" sz="12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C85F6C2C-5ADD-4874-9795-12545BAFDC3E}"/>
              </a:ext>
            </a:extLst>
          </p:cNvPr>
          <p:cNvSpPr/>
          <p:nvPr/>
        </p:nvSpPr>
        <p:spPr>
          <a:xfrm>
            <a:off x="683568" y="76890"/>
            <a:ext cx="5037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>
              <a:defRPr/>
            </a:pPr>
            <a:r>
              <a:rPr lang="en-US" altLang="ko-KR" sz="2000" b="1" dirty="0"/>
              <a:t>VPN </a:t>
            </a:r>
            <a:r>
              <a:rPr lang="ko-KR" altLang="en-US" sz="2000" b="1" dirty="0"/>
              <a:t>원복 방법 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예외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→ 표준 </a:t>
            </a:r>
            <a:r>
              <a:rPr lang="en-US" altLang="ko-KR" sz="2000" b="1" dirty="0"/>
              <a:t>VPN)</a:t>
            </a:r>
            <a:r>
              <a:rPr lang="ko-KR" alt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1765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547169"/>
              </p:ext>
            </p:extLst>
          </p:nvPr>
        </p:nvGraphicFramePr>
        <p:xfrm>
          <a:off x="1014673" y="1567611"/>
          <a:ext cx="3273136" cy="4017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4673" y="1567611"/>
                        <a:ext cx="3273136" cy="4017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5970" y="875417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4. </a:t>
            </a:r>
            <a:r>
              <a:rPr lang="ko-KR" altLang="en-US" sz="1200" dirty="0"/>
              <a:t>로그인 완료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377936" y="4593352"/>
            <a:ext cx="2454233" cy="3460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1204051" y="4498307"/>
            <a:ext cx="285572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4</a:t>
            </a:r>
            <a:endParaRPr lang="ko-KR" alt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550CA5-CDBD-4582-827A-6B94BED1F14D}"/>
              </a:ext>
            </a:extLst>
          </p:cNvPr>
          <p:cNvSpPr txBox="1"/>
          <p:nvPr/>
        </p:nvSpPr>
        <p:spPr>
          <a:xfrm>
            <a:off x="5801688" y="6581001"/>
            <a:ext cx="588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- 12 -</a:t>
            </a:r>
            <a:endParaRPr lang="ko-KR" altLang="en-US" sz="12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CB87440-7988-412C-926D-5C27B9CDA9E1}"/>
              </a:ext>
            </a:extLst>
          </p:cNvPr>
          <p:cNvSpPr/>
          <p:nvPr/>
        </p:nvSpPr>
        <p:spPr>
          <a:xfrm>
            <a:off x="683568" y="76890"/>
            <a:ext cx="5037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>
              <a:defRPr/>
            </a:pPr>
            <a:r>
              <a:rPr lang="en-US" altLang="ko-KR" sz="2000" b="1" dirty="0"/>
              <a:t>VPN </a:t>
            </a:r>
            <a:r>
              <a:rPr lang="ko-KR" altLang="en-US" sz="2000" b="1" dirty="0"/>
              <a:t>원복 방법 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예외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→ 표준 </a:t>
            </a:r>
            <a:r>
              <a:rPr lang="en-US" altLang="ko-KR" sz="2000" b="1" dirty="0"/>
              <a:t>VPN)</a:t>
            </a:r>
            <a:r>
              <a:rPr lang="ko-KR" alt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510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527644"/>
              </p:ext>
            </p:extLst>
          </p:nvPr>
        </p:nvGraphicFramePr>
        <p:xfrm>
          <a:off x="1823435" y="1675018"/>
          <a:ext cx="9841574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비트맵 이미지" r:id="rId3" imgW="11677680" imgH="4429080" progId="Paint.Picture">
                  <p:embed/>
                </p:oleObj>
              </mc:Choice>
              <mc:Fallback>
                <p:oleObj name="비트맵 이미지" r:id="rId3" imgW="11677680" imgH="44290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3435" y="1675018"/>
                        <a:ext cx="9841574" cy="442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1.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2677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altLang="ko-KR" sz="1200" dirty="0" smtClean="0"/>
              <a:t>D&amp;O VPN </a:t>
            </a:r>
            <a:r>
              <a:rPr lang="ko-KR" altLang="en-US" sz="1200" dirty="0"/>
              <a:t>다운로드 사이트 접속</a:t>
            </a:r>
            <a:endParaRPr lang="en-US" altLang="ko-KR" sz="1200" dirty="0"/>
          </a:p>
          <a:p>
            <a:r>
              <a:rPr lang="en-US" altLang="ko-KR" sz="1200" dirty="0"/>
              <a:t>     http</a:t>
            </a:r>
            <a:r>
              <a:rPr lang="en-US" altLang="ko-KR" sz="1200" dirty="0" smtClean="0"/>
              <a:t>://vpn.dnocorp.com/</a:t>
            </a:r>
            <a:endParaRPr lang="ko-KR" altLang="en-US" sz="1200" dirty="0"/>
          </a:p>
        </p:txBody>
      </p:sp>
      <p:sp>
        <p:nvSpPr>
          <p:cNvPr id="17" name="갈매기형 수장 16"/>
          <p:cNvSpPr/>
          <p:nvPr/>
        </p:nvSpPr>
        <p:spPr>
          <a:xfrm>
            <a:off x="5745171" y="875417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974757" y="875417"/>
            <a:ext cx="4291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2. </a:t>
            </a:r>
            <a:r>
              <a:rPr lang="en-US" altLang="ko-KR" sz="1200" dirty="0" smtClean="0"/>
              <a:t>D&amp;O VPN </a:t>
            </a:r>
            <a:r>
              <a:rPr lang="ko-KR" altLang="en-US" sz="1200" dirty="0"/>
              <a:t>다운로드 클릭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>   (</a:t>
            </a:r>
            <a:r>
              <a:rPr lang="ko-KR" altLang="en-US" sz="1200" dirty="0"/>
              <a:t>기존에 설치된 </a:t>
            </a:r>
            <a:r>
              <a:rPr lang="en-US" altLang="ko-KR" sz="1200" dirty="0"/>
              <a:t>VPN </a:t>
            </a:r>
            <a:r>
              <a:rPr lang="ko-KR" altLang="en-US" sz="1200" dirty="0"/>
              <a:t>프로그램 있는 경우</a:t>
            </a:r>
            <a:r>
              <a:rPr lang="en-US" altLang="ko-KR" sz="1200" dirty="0"/>
              <a:t>,</a:t>
            </a:r>
            <a:r>
              <a:rPr lang="ko-KR" altLang="en-US" sz="1200" dirty="0"/>
              <a:t> 삭제 후 재설치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sp>
        <p:nvSpPr>
          <p:cNvPr id="22" name="직사각형 21"/>
          <p:cNvSpPr/>
          <p:nvPr/>
        </p:nvSpPr>
        <p:spPr>
          <a:xfrm>
            <a:off x="4737915" y="3248095"/>
            <a:ext cx="1260759" cy="11639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4625850" y="3039161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2</a:t>
            </a:r>
            <a:endParaRPr lang="ko-KR" altLang="en-US" b="1" dirty="0"/>
          </a:p>
        </p:txBody>
      </p:sp>
      <p:sp>
        <p:nvSpPr>
          <p:cNvPr id="25" name="직사각형 24"/>
          <p:cNvSpPr/>
          <p:nvPr/>
        </p:nvSpPr>
        <p:spPr>
          <a:xfrm>
            <a:off x="2719816" y="1666548"/>
            <a:ext cx="673976" cy="1973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2444083" y="1494232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</a:t>
            </a:r>
            <a:endParaRPr lang="ko-KR" altLang="en-US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FEDCD8-6128-405B-A295-C92776650E96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- 1 -</a:t>
            </a:r>
            <a:endParaRPr lang="ko-KR" altLang="en-US" sz="120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6EE20E30-DA98-40B8-9096-4117D56468CE}"/>
              </a:ext>
            </a:extLst>
          </p:cNvPr>
          <p:cNvSpPr/>
          <p:nvPr/>
        </p:nvSpPr>
        <p:spPr>
          <a:xfrm>
            <a:off x="4899891" y="3426291"/>
            <a:ext cx="816308" cy="5187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81AC5C82-9C82-455D-A668-F5AB7531DB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445" y="3618739"/>
            <a:ext cx="641403" cy="158268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3554BE6E-D807-45EB-A09C-A7F61B8CC207}"/>
              </a:ext>
            </a:extLst>
          </p:cNvPr>
          <p:cNvSpPr/>
          <p:nvPr/>
        </p:nvSpPr>
        <p:spPr>
          <a:xfrm>
            <a:off x="4785214" y="3429000"/>
            <a:ext cx="1049867" cy="209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>
                <a:solidFill>
                  <a:schemeClr val="tx1"/>
                </a:solidFill>
              </a:rPr>
              <a:t>표준 </a:t>
            </a:r>
            <a:r>
              <a:rPr lang="en-US" altLang="ko-KR" sz="900" dirty="0">
                <a:solidFill>
                  <a:schemeClr val="tx1"/>
                </a:solidFill>
              </a:rPr>
              <a:t>VPN </a:t>
            </a:r>
            <a:r>
              <a:rPr lang="ko-KR" altLang="en-US" sz="900" dirty="0">
                <a:solidFill>
                  <a:schemeClr val="tx1"/>
                </a:solidFill>
              </a:rPr>
              <a:t>설치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3CAA8B1B-364B-4018-937B-5E86546F39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445" y="4058890"/>
            <a:ext cx="641403" cy="158268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A64D249C-D78D-45CC-B3C8-F983BC901831}"/>
              </a:ext>
            </a:extLst>
          </p:cNvPr>
          <p:cNvSpPr/>
          <p:nvPr/>
        </p:nvSpPr>
        <p:spPr>
          <a:xfrm>
            <a:off x="4785214" y="3869151"/>
            <a:ext cx="1049867" cy="209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>
                <a:solidFill>
                  <a:schemeClr val="tx1"/>
                </a:solidFill>
              </a:rPr>
              <a:t>예외 </a:t>
            </a:r>
            <a:r>
              <a:rPr lang="en-US" altLang="ko-KR" sz="900" dirty="0">
                <a:solidFill>
                  <a:schemeClr val="tx1"/>
                </a:solidFill>
              </a:rPr>
              <a:t>VPN </a:t>
            </a:r>
            <a:r>
              <a:rPr lang="ko-KR" altLang="en-US" sz="900" dirty="0">
                <a:solidFill>
                  <a:schemeClr val="tx1"/>
                </a:solidFill>
              </a:rPr>
              <a:t>설치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1A978F-E1CF-43A7-956A-8682DC80D99F}"/>
              </a:ext>
            </a:extLst>
          </p:cNvPr>
          <p:cNvSpPr txBox="1"/>
          <p:nvPr/>
        </p:nvSpPr>
        <p:spPr>
          <a:xfrm>
            <a:off x="6528593" y="3364356"/>
            <a:ext cx="2597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solidFill>
                  <a:srgbClr val="FF0000"/>
                </a:solidFill>
              </a:rPr>
              <a:t>표준 </a:t>
            </a:r>
            <a:r>
              <a:rPr lang="en-US" altLang="ko-KR" sz="1600" b="1" dirty="0">
                <a:solidFill>
                  <a:srgbClr val="FF0000"/>
                </a:solidFill>
              </a:rPr>
              <a:t>VPN</a:t>
            </a:r>
            <a:r>
              <a:rPr lang="ko-KR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ko-KR" sz="1600" b="1" dirty="0">
                <a:solidFill>
                  <a:srgbClr val="FF0000"/>
                </a:solidFill>
              </a:rPr>
              <a:t>: </a:t>
            </a:r>
            <a:r>
              <a:rPr lang="ko-KR" altLang="en-US" sz="1600" b="1" u="sng" dirty="0">
                <a:solidFill>
                  <a:srgbClr val="FF0000"/>
                </a:solidFill>
              </a:rPr>
              <a:t>일반 사용자용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7D7719D-5196-4E58-BB83-57BD6D82ABF7}"/>
              </a:ext>
            </a:extLst>
          </p:cNvPr>
          <p:cNvSpPr txBox="1"/>
          <p:nvPr/>
        </p:nvSpPr>
        <p:spPr>
          <a:xfrm>
            <a:off x="6528593" y="3963739"/>
            <a:ext cx="4105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solidFill>
                  <a:srgbClr val="FF0000"/>
                </a:solidFill>
              </a:rPr>
              <a:t>예외 </a:t>
            </a:r>
            <a:r>
              <a:rPr lang="en-US" altLang="ko-KR" sz="1600" b="1" dirty="0">
                <a:solidFill>
                  <a:srgbClr val="FF0000"/>
                </a:solidFill>
              </a:rPr>
              <a:t>VPN</a:t>
            </a:r>
            <a:r>
              <a:rPr lang="ko-KR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ko-KR" sz="1600" b="1" dirty="0">
                <a:solidFill>
                  <a:srgbClr val="FF0000"/>
                </a:solidFill>
              </a:rPr>
              <a:t>: </a:t>
            </a:r>
            <a:r>
              <a:rPr lang="ko-KR" altLang="en-US" sz="1600" b="1" u="sng" dirty="0">
                <a:solidFill>
                  <a:srgbClr val="FF0000"/>
                </a:solidFill>
              </a:rPr>
              <a:t>보안프로그램 </a:t>
            </a:r>
            <a:r>
              <a:rPr lang="ko-KR" altLang="en-US" sz="1600" b="1" u="sng" dirty="0" err="1">
                <a:solidFill>
                  <a:srgbClr val="FF0000"/>
                </a:solidFill>
              </a:rPr>
              <a:t>미설치</a:t>
            </a:r>
            <a:r>
              <a:rPr lang="ko-KR" altLang="en-US" sz="1600" b="1" u="sng" dirty="0">
                <a:solidFill>
                  <a:srgbClr val="FF0000"/>
                </a:solidFill>
              </a:rPr>
              <a:t> 사용자용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C237255A-F87C-4B68-BB39-25706327AF63}"/>
              </a:ext>
            </a:extLst>
          </p:cNvPr>
          <p:cNvSpPr/>
          <p:nvPr/>
        </p:nvSpPr>
        <p:spPr>
          <a:xfrm>
            <a:off x="658401" y="58723"/>
            <a:ext cx="19239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/>
              <a:t>VPN </a:t>
            </a:r>
            <a:r>
              <a:rPr lang="ko-KR" altLang="en-US" sz="2000" b="1" dirty="0"/>
              <a:t>설치 방법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149923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71" y="2108090"/>
            <a:ext cx="4837877" cy="3158223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2.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4291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3. </a:t>
            </a:r>
            <a:r>
              <a:rPr lang="ko-KR" altLang="en-US" sz="1200" dirty="0"/>
              <a:t>다운로드 받은 설치 파일 압축 풀기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endParaRPr lang="en-US" altLang="ko-KR" sz="1200" dirty="0"/>
          </a:p>
          <a:p>
            <a:r>
              <a:rPr lang="en-US" altLang="ko-KR" sz="1200" dirty="0"/>
              <a:t>   (</a:t>
            </a:r>
            <a:r>
              <a:rPr lang="ko-KR" altLang="en-US" sz="1200" dirty="0"/>
              <a:t>기존에 설치된 </a:t>
            </a:r>
            <a:r>
              <a:rPr lang="en-US" altLang="ko-KR" sz="1200" dirty="0"/>
              <a:t>VPN </a:t>
            </a:r>
            <a:r>
              <a:rPr lang="ko-KR" altLang="en-US" sz="1200" dirty="0"/>
              <a:t>프로그램 있는 경우</a:t>
            </a:r>
            <a:r>
              <a:rPr lang="en-US" altLang="ko-KR" sz="1200" dirty="0"/>
              <a:t>,</a:t>
            </a:r>
            <a:r>
              <a:rPr lang="ko-KR" altLang="en-US" sz="1200" dirty="0"/>
              <a:t> 삭제 후 재설치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sp>
        <p:nvSpPr>
          <p:cNvPr id="17" name="갈매기형 수장 16"/>
          <p:cNvSpPr/>
          <p:nvPr/>
        </p:nvSpPr>
        <p:spPr>
          <a:xfrm>
            <a:off x="5479250" y="3635739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82639" y="872364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4. VPN </a:t>
            </a:r>
            <a:r>
              <a:rPr lang="ko-KR" altLang="en-US" sz="1200" dirty="0"/>
              <a:t>설치 </a:t>
            </a:r>
            <a:r>
              <a:rPr lang="en-US" altLang="ko-KR" sz="1200" dirty="0"/>
              <a:t>: </a:t>
            </a:r>
            <a:r>
              <a:rPr lang="ko-KR" altLang="en-US" sz="1200" dirty="0"/>
              <a:t>압축 해제 후 실행파일의 이름 확인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endParaRPr lang="en-US" altLang="ko-KR" sz="1200" dirty="0"/>
          </a:p>
          <a:p>
            <a:r>
              <a:rPr lang="en-US" altLang="ko-KR" sz="1200" dirty="0"/>
              <a:t> (</a:t>
            </a:r>
            <a:r>
              <a:rPr lang="ko-KR" altLang="en-US" sz="1200" dirty="0"/>
              <a:t>기존에 설치된 </a:t>
            </a:r>
            <a:r>
              <a:rPr lang="en-US" altLang="ko-KR" sz="1200" dirty="0"/>
              <a:t>VPN </a:t>
            </a:r>
            <a:r>
              <a:rPr lang="ko-KR" altLang="en-US" sz="1200" dirty="0"/>
              <a:t>프로그램 있는 경우</a:t>
            </a:r>
            <a:r>
              <a:rPr lang="en-US" altLang="ko-KR" sz="1200" dirty="0"/>
              <a:t>,</a:t>
            </a:r>
            <a:r>
              <a:rPr lang="ko-KR" altLang="en-US" sz="1200" dirty="0"/>
              <a:t> 삭제 후 재설치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sp>
        <p:nvSpPr>
          <p:cNvPr id="25" name="직사각형 24"/>
          <p:cNvSpPr/>
          <p:nvPr/>
        </p:nvSpPr>
        <p:spPr>
          <a:xfrm>
            <a:off x="3613881" y="3022490"/>
            <a:ext cx="673976" cy="1973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3394527" y="2840948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3</a:t>
            </a:r>
            <a:endParaRPr lang="ko-KR" altLang="en-US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3126" y="2530152"/>
            <a:ext cx="2705100" cy="2190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36748" y="2155223"/>
            <a:ext cx="2597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solidFill>
                  <a:srgbClr val="FF0000"/>
                </a:solidFill>
              </a:rPr>
              <a:t>표준 </a:t>
            </a:r>
            <a:r>
              <a:rPr lang="en-US" altLang="ko-KR" sz="1600" b="1" dirty="0">
                <a:solidFill>
                  <a:srgbClr val="FF0000"/>
                </a:solidFill>
              </a:rPr>
              <a:t>VPN : </a:t>
            </a:r>
            <a:r>
              <a:rPr lang="ko-KR" altLang="en-US" sz="1600" b="1" u="sng" dirty="0">
                <a:solidFill>
                  <a:srgbClr val="FF0000"/>
                </a:solidFill>
              </a:rPr>
              <a:t>일반 사용자용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53374" y="2874774"/>
            <a:ext cx="4105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solidFill>
                  <a:srgbClr val="FF0000"/>
                </a:solidFill>
              </a:rPr>
              <a:t>예외 </a:t>
            </a:r>
            <a:r>
              <a:rPr lang="en-US" altLang="ko-KR" sz="1600" b="1" dirty="0">
                <a:solidFill>
                  <a:srgbClr val="FF0000"/>
                </a:solidFill>
              </a:rPr>
              <a:t>VPN : </a:t>
            </a:r>
            <a:r>
              <a:rPr lang="ko-KR" altLang="en-US" sz="1600" b="1" u="sng" dirty="0">
                <a:solidFill>
                  <a:srgbClr val="FF0000"/>
                </a:solidFill>
              </a:rPr>
              <a:t>보안프로그램 </a:t>
            </a:r>
            <a:r>
              <a:rPr lang="ko-KR" altLang="en-US" sz="1600" b="1" u="sng" dirty="0" err="1">
                <a:solidFill>
                  <a:srgbClr val="FF0000"/>
                </a:solidFill>
              </a:rPr>
              <a:t>미설치</a:t>
            </a:r>
            <a:r>
              <a:rPr lang="ko-KR" altLang="en-US" sz="1600" b="1" u="sng" dirty="0">
                <a:solidFill>
                  <a:srgbClr val="FF0000"/>
                </a:solidFill>
              </a:rPr>
              <a:t> 사용자용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6F4A96EB-DF72-466E-A8FF-F88B4F23B7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4076" y="3240532"/>
            <a:ext cx="2724150" cy="238125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CAA75ECA-5B2F-4BCF-BB31-227D37FAD600}"/>
              </a:ext>
            </a:extLst>
          </p:cNvPr>
          <p:cNvSpPr/>
          <p:nvPr/>
        </p:nvSpPr>
        <p:spPr>
          <a:xfrm>
            <a:off x="6384022" y="1644243"/>
            <a:ext cx="5100506" cy="2164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14807B-14BC-4B01-9319-68CE1BC4C226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- 2 -</a:t>
            </a:r>
            <a:endParaRPr lang="ko-KR" altLang="en-US" sz="12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69A5616-5100-4EF1-8B68-44A77B65D565}"/>
              </a:ext>
            </a:extLst>
          </p:cNvPr>
          <p:cNvSpPr/>
          <p:nvPr/>
        </p:nvSpPr>
        <p:spPr>
          <a:xfrm>
            <a:off x="658401" y="58723"/>
            <a:ext cx="19239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/>
              <a:t>VPN </a:t>
            </a:r>
            <a:r>
              <a:rPr lang="ko-KR" altLang="en-US" sz="2000" b="1" dirty="0"/>
              <a:t>설치 방법</a:t>
            </a:r>
            <a:endParaRPr lang="en-US" altLang="ko-KR" sz="2000" b="1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116950D-B4A0-41A7-947A-4AAC2C185D43}"/>
              </a:ext>
            </a:extLst>
          </p:cNvPr>
          <p:cNvSpPr/>
          <p:nvPr/>
        </p:nvSpPr>
        <p:spPr>
          <a:xfrm>
            <a:off x="6384022" y="4060272"/>
            <a:ext cx="5100506" cy="2164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6E1C7A49-A4ED-48E9-9E33-07520F3977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5194" y="4253643"/>
            <a:ext cx="4156281" cy="1920227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5ADCF093-F008-4BDF-A24D-E8ECAC0E52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2861" y="4172238"/>
            <a:ext cx="2254527" cy="970214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C14A7D1E-E205-401A-9EDE-32045A9C11C0}"/>
              </a:ext>
            </a:extLst>
          </p:cNvPr>
          <p:cNvSpPr/>
          <p:nvPr/>
        </p:nvSpPr>
        <p:spPr>
          <a:xfrm>
            <a:off x="7768688" y="5708366"/>
            <a:ext cx="673976" cy="1973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476118F3-4E34-43FA-BD49-D270C55D74D7}"/>
              </a:ext>
            </a:extLst>
          </p:cNvPr>
          <p:cNvSpPr/>
          <p:nvPr/>
        </p:nvSpPr>
        <p:spPr>
          <a:xfrm>
            <a:off x="9173916" y="4841821"/>
            <a:ext cx="2091278" cy="3006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231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467651"/>
              </p:ext>
            </p:extLst>
          </p:nvPr>
        </p:nvGraphicFramePr>
        <p:xfrm>
          <a:off x="6284857" y="1800666"/>
          <a:ext cx="3609975" cy="440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비트맵 이미지" r:id="rId3" imgW="3610080" imgH="4400640" progId="Paint.Picture">
                  <p:embed/>
                </p:oleObj>
              </mc:Choice>
              <mc:Fallback>
                <p:oleObj name="비트맵 이미지" r:id="rId3" imgW="3610080" imgH="440064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84857" y="1800666"/>
                        <a:ext cx="3609975" cy="440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362376"/>
              </p:ext>
            </p:extLst>
          </p:nvPr>
        </p:nvGraphicFramePr>
        <p:xfrm>
          <a:off x="1720492" y="1781616"/>
          <a:ext cx="360045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비트맵 이미지" r:id="rId5" imgW="3600360" imgH="4419720" progId="Paint.Picture">
                  <p:embed/>
                </p:oleObj>
              </mc:Choice>
              <mc:Fallback>
                <p:oleObj name="비트맵 이미지" r:id="rId5" imgW="3600360" imgH="44197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20492" y="1781616"/>
                        <a:ext cx="360045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5681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※ VPN</a:t>
            </a:r>
            <a:r>
              <a:rPr lang="ko-KR" altLang="en-US" sz="1200" dirty="0"/>
              <a:t>이 정상적으로 설치된 경우</a:t>
            </a:r>
            <a:r>
              <a:rPr lang="en-US" altLang="ko-KR" sz="1200" dirty="0"/>
              <a:t>,</a:t>
            </a:r>
            <a:r>
              <a:rPr lang="ko-KR" altLang="en-US" sz="1200" dirty="0"/>
              <a:t> 실행화면에서 </a:t>
            </a:r>
            <a:r>
              <a:rPr lang="en-US" altLang="ko-KR" sz="1200" dirty="0"/>
              <a:t>VPN </a:t>
            </a:r>
            <a:r>
              <a:rPr lang="ko-KR" altLang="en-US" sz="1200" dirty="0"/>
              <a:t>종류 확인이 가능합니다</a:t>
            </a:r>
            <a:r>
              <a:rPr lang="en-US" altLang="ko-KR" sz="1200" dirty="0"/>
              <a:t>.</a:t>
            </a:r>
            <a:r>
              <a:rPr lang="ko-KR" altLang="en-US" sz="1200" dirty="0"/>
              <a:t> 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37235B6-8FF1-4ED8-959D-3A5BAD9F8255}"/>
              </a:ext>
            </a:extLst>
          </p:cNvPr>
          <p:cNvSpPr/>
          <p:nvPr/>
        </p:nvSpPr>
        <p:spPr>
          <a:xfrm>
            <a:off x="658401" y="58723"/>
            <a:ext cx="19239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/>
              <a:t>VPN </a:t>
            </a:r>
            <a:r>
              <a:rPr lang="ko-KR" altLang="en-US" sz="2000" b="1" dirty="0"/>
              <a:t>설치 방법</a:t>
            </a:r>
            <a:endParaRPr lang="en-US" altLang="ko-KR" sz="2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AFA814-3CB2-4A25-B99E-24D91DCEB8DA}"/>
              </a:ext>
            </a:extLst>
          </p:cNvPr>
          <p:cNvSpPr txBox="1"/>
          <p:nvPr/>
        </p:nvSpPr>
        <p:spPr>
          <a:xfrm>
            <a:off x="2758286" y="1393497"/>
            <a:ext cx="15199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u="sng" dirty="0"/>
              <a:t>표준 </a:t>
            </a:r>
            <a:r>
              <a:rPr lang="en-US" altLang="ko-KR" sz="1200" u="sng" dirty="0"/>
              <a:t>VPN </a:t>
            </a:r>
            <a:r>
              <a:rPr lang="ko-KR" altLang="en-US" sz="1200" u="sng" dirty="0"/>
              <a:t>실행화면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D1F169-2BCB-4EC5-8B9B-D8F79286E1C7}"/>
              </a:ext>
            </a:extLst>
          </p:cNvPr>
          <p:cNvSpPr txBox="1"/>
          <p:nvPr/>
        </p:nvSpPr>
        <p:spPr>
          <a:xfrm>
            <a:off x="6117836" y="1393497"/>
            <a:ext cx="3776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u="sng" dirty="0"/>
              <a:t>예외 </a:t>
            </a:r>
            <a:r>
              <a:rPr lang="en-US" altLang="ko-KR" sz="1200" u="sng" dirty="0"/>
              <a:t>VPN </a:t>
            </a:r>
            <a:r>
              <a:rPr lang="ko-KR" altLang="en-US" sz="1200" u="sng" dirty="0"/>
              <a:t>실행화면 </a:t>
            </a:r>
            <a:r>
              <a:rPr lang="en-US" altLang="ko-KR" sz="1200" u="sng" dirty="0"/>
              <a:t>(</a:t>
            </a:r>
            <a:r>
              <a:rPr lang="ko-KR" altLang="en-US" sz="1200" u="sng" dirty="0"/>
              <a:t>보안프로그램 </a:t>
            </a:r>
            <a:r>
              <a:rPr lang="ko-KR" altLang="en-US" sz="1200" u="sng" dirty="0" err="1"/>
              <a:t>미설치</a:t>
            </a:r>
            <a:r>
              <a:rPr lang="ko-KR" altLang="en-US" sz="1200" u="sng" dirty="0"/>
              <a:t> 사용자용</a:t>
            </a:r>
            <a:r>
              <a:rPr lang="en-US" altLang="ko-KR" sz="1200" u="sng" dirty="0"/>
              <a:t>)</a:t>
            </a:r>
            <a:endParaRPr lang="ko-KR" altLang="en-US" sz="1200" u="sng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759EA63-27B9-45DC-AC8C-5C3F3D2BA2F0}"/>
              </a:ext>
            </a:extLst>
          </p:cNvPr>
          <p:cNvSpPr/>
          <p:nvPr/>
        </p:nvSpPr>
        <p:spPr>
          <a:xfrm>
            <a:off x="3414320" y="4043494"/>
            <a:ext cx="1778466" cy="511728"/>
          </a:xfrm>
          <a:prstGeom prst="rect">
            <a:avLst/>
          </a:prstGeom>
          <a:noFill/>
          <a:ln w="762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CE8B648-727E-48EA-B2D9-18C67995398C}"/>
              </a:ext>
            </a:extLst>
          </p:cNvPr>
          <p:cNvSpPr/>
          <p:nvPr/>
        </p:nvSpPr>
        <p:spPr>
          <a:xfrm>
            <a:off x="7927597" y="4043494"/>
            <a:ext cx="1778466" cy="511728"/>
          </a:xfrm>
          <a:prstGeom prst="rect">
            <a:avLst/>
          </a:prstGeom>
          <a:noFill/>
          <a:ln w="762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31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4.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3350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5. VPN </a:t>
            </a:r>
            <a:r>
              <a:rPr lang="ko-KR" altLang="en-US" sz="1200" dirty="0"/>
              <a:t>설치가 완료 되면 로그인 창 자동 발생</a:t>
            </a:r>
          </a:p>
        </p:txBody>
      </p:sp>
      <p:sp>
        <p:nvSpPr>
          <p:cNvPr id="15" name="갈매기형 수장 14"/>
          <p:cNvSpPr/>
          <p:nvPr/>
        </p:nvSpPr>
        <p:spPr>
          <a:xfrm>
            <a:off x="5728632" y="3419608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1788" y="906534"/>
            <a:ext cx="41665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6. </a:t>
            </a:r>
            <a:r>
              <a:rPr lang="ko-KR" altLang="en-US" sz="1200" dirty="0"/>
              <a:t>신청한 계정 정보를 입력 후 로그인 진행</a:t>
            </a:r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dirty="0">
                <a:solidFill>
                  <a:srgbClr val="FF0000"/>
                </a:solidFill>
              </a:rPr>
              <a:t>※ </a:t>
            </a:r>
            <a:r>
              <a:rPr lang="ko-KR" altLang="en-US" sz="1200" u="sng" dirty="0">
                <a:solidFill>
                  <a:srgbClr val="FF0000"/>
                </a:solidFill>
              </a:rPr>
              <a:t>예외 </a:t>
            </a:r>
            <a:r>
              <a:rPr lang="en-US" altLang="ko-KR" sz="1200" u="sng" dirty="0">
                <a:solidFill>
                  <a:srgbClr val="FF0000"/>
                </a:solidFill>
              </a:rPr>
              <a:t>VPN </a:t>
            </a:r>
            <a:r>
              <a:rPr lang="en-US" altLang="ko-KR" sz="1200" dirty="0">
                <a:solidFill>
                  <a:srgbClr val="FF0000"/>
                </a:solidFill>
              </a:rPr>
              <a:t>(</a:t>
            </a:r>
            <a:r>
              <a:rPr lang="ko-KR" altLang="en-US" sz="1200" u="sng" dirty="0">
                <a:solidFill>
                  <a:srgbClr val="FF0000"/>
                </a:solidFill>
              </a:rPr>
              <a:t>보안프로그램 </a:t>
            </a:r>
            <a:r>
              <a:rPr lang="ko-KR" altLang="en-US" sz="1200" u="sng" dirty="0" err="1">
                <a:solidFill>
                  <a:srgbClr val="FF0000"/>
                </a:solidFill>
              </a:rPr>
              <a:t>미설치</a:t>
            </a:r>
            <a:r>
              <a:rPr lang="ko-KR" altLang="en-US" sz="1200" u="sng" dirty="0">
                <a:solidFill>
                  <a:srgbClr val="FF0000"/>
                </a:solidFill>
              </a:rPr>
              <a:t> 사용자용</a:t>
            </a:r>
            <a:r>
              <a:rPr lang="en-US" altLang="ko-KR" sz="1200" u="sng" dirty="0">
                <a:solidFill>
                  <a:srgbClr val="FF0000"/>
                </a:solidFill>
              </a:rPr>
              <a:t>)</a:t>
            </a:r>
            <a:r>
              <a:rPr lang="ko-KR" altLang="en-US" sz="1200" u="sng" dirty="0">
                <a:solidFill>
                  <a:srgbClr val="FF0000"/>
                </a:solidFill>
              </a:rPr>
              <a:t>의 경우 </a:t>
            </a:r>
            <a:r>
              <a:rPr lang="en-US" altLang="ko-KR" sz="1200" u="sng" dirty="0">
                <a:solidFill>
                  <a:srgbClr val="FF0000"/>
                </a:solidFill>
              </a:rPr>
              <a:t/>
            </a:r>
            <a:br>
              <a:rPr lang="en-US" altLang="ko-KR" sz="1200" u="sng" dirty="0">
                <a:solidFill>
                  <a:srgbClr val="FF0000"/>
                </a:solidFill>
              </a:rPr>
            </a:br>
            <a:r>
              <a:rPr lang="en-US" altLang="ko-KR" sz="1200" dirty="0">
                <a:solidFill>
                  <a:srgbClr val="FF0000"/>
                </a:solidFill>
              </a:rPr>
              <a:t>   </a:t>
            </a:r>
            <a:r>
              <a:rPr lang="ko-KR" altLang="en-US" sz="1200" u="sng" dirty="0">
                <a:solidFill>
                  <a:srgbClr val="FF0000"/>
                </a:solidFill>
              </a:rPr>
              <a:t>우선 예외처리 양식을 작성하여 보내주시면</a:t>
            </a:r>
            <a:endParaRPr lang="en-US" altLang="ko-KR" sz="1200" u="sng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rgbClr val="FF0000"/>
                </a:solidFill>
              </a:rPr>
              <a:t>   </a:t>
            </a:r>
            <a:r>
              <a:rPr lang="ko-KR" altLang="en-US" sz="1200" u="sng" dirty="0">
                <a:solidFill>
                  <a:srgbClr val="FF0000"/>
                </a:solidFill>
              </a:rPr>
              <a:t>담당자가 접속 계정을 만든 이후</a:t>
            </a:r>
            <a:r>
              <a:rPr lang="en-US" altLang="ko-KR" sz="1200" u="sng" dirty="0">
                <a:solidFill>
                  <a:srgbClr val="FF0000"/>
                </a:solidFill>
              </a:rPr>
              <a:t> </a:t>
            </a:r>
            <a:r>
              <a:rPr lang="ko-KR" altLang="en-US" sz="1200" u="sng" dirty="0">
                <a:solidFill>
                  <a:srgbClr val="FF0000"/>
                </a:solidFill>
              </a:rPr>
              <a:t>별도로 알려드립니다</a:t>
            </a:r>
            <a:r>
              <a:rPr lang="en-US" altLang="ko-KR" sz="1200" dirty="0"/>
              <a:t>.</a:t>
            </a:r>
            <a:endParaRPr lang="ko-KR" alt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A5A45A-CCE2-4BA3-8E7C-07685B9DB670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- 3 -</a:t>
            </a:r>
            <a:endParaRPr lang="ko-KR" altLang="en-US" sz="12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37235B6-8FF1-4ED8-959D-3A5BAD9F8255}"/>
              </a:ext>
            </a:extLst>
          </p:cNvPr>
          <p:cNvSpPr/>
          <p:nvPr/>
        </p:nvSpPr>
        <p:spPr>
          <a:xfrm>
            <a:off x="658401" y="58723"/>
            <a:ext cx="19239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/>
              <a:t>VPN </a:t>
            </a:r>
            <a:r>
              <a:rPr lang="ko-KR" altLang="en-US" sz="2000" b="1" dirty="0"/>
              <a:t>설치 방법</a:t>
            </a:r>
            <a:endParaRPr lang="en-US" altLang="ko-KR" sz="2000" b="1" dirty="0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268905"/>
              </p:ext>
            </p:extLst>
          </p:nvPr>
        </p:nvGraphicFramePr>
        <p:xfrm>
          <a:off x="1235837" y="2077959"/>
          <a:ext cx="2975578" cy="36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35837" y="2077959"/>
                        <a:ext cx="2975578" cy="36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750516"/>
              </p:ext>
            </p:extLst>
          </p:nvPr>
        </p:nvGraphicFramePr>
        <p:xfrm>
          <a:off x="8035748" y="2077959"/>
          <a:ext cx="2975578" cy="36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비트맵 이미지" r:id="rId5" imgW="3600360" imgH="4419720" progId="Paint.Picture">
                  <p:embed/>
                </p:oleObj>
              </mc:Choice>
              <mc:Fallback>
                <p:oleObj name="비트맵 이미지" r:id="rId5" imgW="3600360" imgH="4419720" progId="Paint.Picture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35748" y="2077959"/>
                        <a:ext cx="2975578" cy="36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714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개체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248367"/>
              </p:ext>
            </p:extLst>
          </p:nvPr>
        </p:nvGraphicFramePr>
        <p:xfrm>
          <a:off x="1066700" y="2033925"/>
          <a:ext cx="2975578" cy="36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700" y="2033925"/>
                        <a:ext cx="2975578" cy="36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7356" y="2185563"/>
            <a:ext cx="4467225" cy="306705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1.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58401" y="58723"/>
            <a:ext cx="4402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/>
              <a:t>표준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접속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일반 사용자용</a:t>
            </a:r>
            <a:endParaRPr lang="en-US" altLang="ko-KR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3405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1. VPN </a:t>
            </a:r>
            <a:r>
              <a:rPr lang="ko-KR" altLang="en-US" sz="1200" dirty="0"/>
              <a:t>설치 후 로그인 전 접속 서버 설정 확인</a:t>
            </a:r>
            <a:endParaRPr lang="en-US" altLang="ko-KR" sz="1200" dirty="0"/>
          </a:p>
          <a:p>
            <a:r>
              <a:rPr lang="en-US" altLang="ko-KR" sz="1200" dirty="0"/>
              <a:t>   </a:t>
            </a:r>
            <a:r>
              <a:rPr lang="ko-KR" altLang="en-US" sz="1200" dirty="0"/>
              <a:t>아래 빨간 박스 표시 된 버튼 클릭</a:t>
            </a:r>
          </a:p>
        </p:txBody>
      </p:sp>
      <p:sp>
        <p:nvSpPr>
          <p:cNvPr id="17" name="갈매기형 수장 16"/>
          <p:cNvSpPr/>
          <p:nvPr/>
        </p:nvSpPr>
        <p:spPr>
          <a:xfrm>
            <a:off x="5219454" y="3241964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05766" y="875416"/>
            <a:ext cx="5166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2. </a:t>
            </a:r>
            <a:r>
              <a:rPr lang="ko-KR" altLang="en-US" sz="1200" dirty="0"/>
              <a:t>아래 빨간 박스와 자동 접속 정보 설정 동일 한지 확인 후 로그인 진행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6613536" y="2872314"/>
            <a:ext cx="2962726" cy="3696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6467356" y="2673049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2</a:t>
            </a:r>
            <a:endParaRPr lang="ko-KR" altLang="en-US" b="1" dirty="0"/>
          </a:p>
        </p:txBody>
      </p:sp>
      <p:sp>
        <p:nvSpPr>
          <p:cNvPr id="25" name="직사각형 24"/>
          <p:cNvSpPr/>
          <p:nvPr/>
        </p:nvSpPr>
        <p:spPr>
          <a:xfrm>
            <a:off x="1799606" y="5311601"/>
            <a:ext cx="418486" cy="3177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671861" y="5118580"/>
            <a:ext cx="285572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</a:t>
            </a:r>
            <a:endParaRPr lang="ko-KR" alt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FDDD27-9C21-4F8F-A37B-A7FF036CCC6D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- 4 -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28864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개체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6311"/>
              </p:ext>
            </p:extLst>
          </p:nvPr>
        </p:nvGraphicFramePr>
        <p:xfrm>
          <a:off x="1034501" y="1843067"/>
          <a:ext cx="2975578" cy="36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4501" y="1843067"/>
                        <a:ext cx="2975578" cy="36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1365" y="2250376"/>
            <a:ext cx="3638550" cy="312420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349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3. </a:t>
            </a:r>
            <a:r>
              <a:rPr lang="ko-KR" altLang="en-US" sz="1200" dirty="0"/>
              <a:t>사전 신청한 </a:t>
            </a:r>
            <a:r>
              <a:rPr lang="en-US" altLang="ko-KR" sz="1200" dirty="0"/>
              <a:t>VPN ID/PW </a:t>
            </a:r>
            <a:r>
              <a:rPr lang="ko-KR" altLang="en-US" sz="1200" dirty="0"/>
              <a:t>입력 후 로그인 클릭</a:t>
            </a:r>
          </a:p>
        </p:txBody>
      </p:sp>
      <p:sp>
        <p:nvSpPr>
          <p:cNvPr id="17" name="갈매기형 수장 16"/>
          <p:cNvSpPr/>
          <p:nvPr/>
        </p:nvSpPr>
        <p:spPr>
          <a:xfrm>
            <a:off x="5219454" y="3241964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82335" y="908669"/>
            <a:ext cx="46330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4. </a:t>
            </a:r>
            <a:r>
              <a:rPr lang="ko-KR" altLang="en-US" sz="1200" dirty="0"/>
              <a:t>사전 등록한 </a:t>
            </a:r>
            <a:r>
              <a:rPr lang="en-US" altLang="ko-KR" sz="1200" dirty="0"/>
              <a:t>2</a:t>
            </a:r>
            <a:r>
              <a:rPr lang="ko-KR" altLang="en-US" sz="1200" dirty="0" err="1"/>
              <a:t>차인증</a:t>
            </a:r>
            <a:r>
              <a:rPr lang="ko-KR" altLang="en-US" sz="1200" dirty="0"/>
              <a:t> </a:t>
            </a:r>
            <a:r>
              <a:rPr lang="en-US" altLang="ko-KR" sz="1200" dirty="0"/>
              <a:t>OTP(6</a:t>
            </a:r>
            <a:r>
              <a:rPr lang="ko-KR" altLang="en-US" sz="1200" dirty="0"/>
              <a:t>자리</a:t>
            </a:r>
            <a:r>
              <a:rPr lang="en-US" altLang="ko-KR" sz="1200" dirty="0"/>
              <a:t>) </a:t>
            </a:r>
            <a:r>
              <a:rPr lang="ko-KR" altLang="en-US" sz="1200" dirty="0"/>
              <a:t>입력 후 로그인 클릭</a:t>
            </a:r>
            <a:endParaRPr lang="en-US" altLang="ko-KR" sz="1200" dirty="0"/>
          </a:p>
          <a:p>
            <a:endParaRPr lang="en-US" altLang="ko-KR" dirty="0"/>
          </a:p>
          <a:p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>
                <a:solidFill>
                  <a:srgbClr val="FF0000"/>
                </a:solidFill>
              </a:rPr>
              <a:t>※ </a:t>
            </a:r>
            <a:r>
              <a:rPr lang="en-US" altLang="ko-KR" sz="1200" b="1" dirty="0">
                <a:solidFill>
                  <a:srgbClr val="FF0000"/>
                </a:solidFill>
                <a:hlinkClick r:id="rId6"/>
              </a:rPr>
              <a:t>http://</a:t>
            </a:r>
            <a:r>
              <a:rPr lang="en-US" altLang="ko-KR" sz="1200" b="1" dirty="0" smtClean="0">
                <a:solidFill>
                  <a:srgbClr val="FF0000"/>
                </a:solidFill>
                <a:hlinkClick r:id="rId6"/>
              </a:rPr>
              <a:t>vpn.dnocorp.com/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200" b="1" dirty="0">
                <a:solidFill>
                  <a:srgbClr val="FF0000"/>
                </a:solidFill>
              </a:rPr>
              <a:t>오른쪽 하단 </a:t>
            </a:r>
            <a:r>
              <a:rPr lang="en-US" altLang="ko-KR" sz="1200" b="1" dirty="0">
                <a:solidFill>
                  <a:srgbClr val="FF0000"/>
                </a:solidFill>
              </a:rPr>
              <a:t>2</a:t>
            </a:r>
            <a:r>
              <a:rPr lang="ko-KR" altLang="en-US" sz="1200" b="1" dirty="0" err="1">
                <a:solidFill>
                  <a:srgbClr val="FF0000"/>
                </a:solidFill>
              </a:rPr>
              <a:t>차인증</a:t>
            </a:r>
            <a:r>
              <a:rPr lang="en-US" altLang="ko-KR" sz="1200" b="1" dirty="0">
                <a:solidFill>
                  <a:srgbClr val="FF0000"/>
                </a:solidFill>
              </a:rPr>
              <a:t> </a:t>
            </a:r>
            <a:r>
              <a:rPr lang="ko-KR" altLang="en-US" sz="1200" b="1" dirty="0">
                <a:solidFill>
                  <a:srgbClr val="FF0000"/>
                </a:solidFill>
              </a:rPr>
              <a:t>매뉴얼 참고</a:t>
            </a:r>
            <a:endParaRPr lang="ko-KR" altLang="en-US" dirty="0"/>
          </a:p>
          <a:p>
            <a:endParaRPr lang="ko-KR" altLang="en-US" sz="1200" dirty="0"/>
          </a:p>
        </p:txBody>
      </p:sp>
      <p:sp>
        <p:nvSpPr>
          <p:cNvPr id="22" name="직사각형 21"/>
          <p:cNvSpPr/>
          <p:nvPr/>
        </p:nvSpPr>
        <p:spPr>
          <a:xfrm>
            <a:off x="7238484" y="3912233"/>
            <a:ext cx="3258999" cy="3360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092304" y="3726596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4</a:t>
            </a:r>
            <a:endParaRPr lang="ko-KR" altLang="en-US" b="1" dirty="0"/>
          </a:p>
        </p:txBody>
      </p:sp>
      <p:sp>
        <p:nvSpPr>
          <p:cNvPr id="25" name="직사각형 24"/>
          <p:cNvSpPr/>
          <p:nvPr/>
        </p:nvSpPr>
        <p:spPr>
          <a:xfrm>
            <a:off x="1294806" y="3057138"/>
            <a:ext cx="2454233" cy="7417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131533" y="2819213"/>
            <a:ext cx="285572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3</a:t>
            </a:r>
            <a:endParaRPr lang="ko-KR" altLang="en-US" b="1" dirty="0"/>
          </a:p>
        </p:txBody>
      </p:sp>
      <p:sp>
        <p:nvSpPr>
          <p:cNvPr id="16" name="직사각형 15"/>
          <p:cNvSpPr/>
          <p:nvPr/>
        </p:nvSpPr>
        <p:spPr>
          <a:xfrm>
            <a:off x="1446204" y="4231828"/>
            <a:ext cx="860195" cy="2599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44357D-9C88-4FD2-BEAF-F792F738B90E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- 5 -</a:t>
            </a:r>
            <a:endParaRPr lang="ko-KR" altLang="en-US" sz="12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0C00792D-81D8-4D89-B4D2-83B5ECCA9004}"/>
              </a:ext>
            </a:extLst>
          </p:cNvPr>
          <p:cNvSpPr/>
          <p:nvPr/>
        </p:nvSpPr>
        <p:spPr>
          <a:xfrm>
            <a:off x="658401" y="58723"/>
            <a:ext cx="4402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/>
              <a:t>표준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접속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일반 사용자용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66428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444869"/>
              </p:ext>
            </p:extLst>
          </p:nvPr>
        </p:nvGraphicFramePr>
        <p:xfrm>
          <a:off x="965485" y="1558893"/>
          <a:ext cx="3273136" cy="4017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5485" y="1558893"/>
                        <a:ext cx="3273136" cy="4017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5. </a:t>
            </a:r>
            <a:r>
              <a:rPr lang="ko-KR" altLang="en-US" sz="1200" dirty="0"/>
              <a:t>로그인 완료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52975" y="1013916"/>
            <a:ext cx="58817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※ </a:t>
            </a:r>
            <a:r>
              <a:rPr lang="ko-KR" altLang="en-US" sz="1200" b="1" dirty="0">
                <a:solidFill>
                  <a:srgbClr val="FF0000"/>
                </a:solidFill>
              </a:rPr>
              <a:t>개인</a:t>
            </a:r>
            <a:r>
              <a:rPr lang="en-US" altLang="ko-KR" sz="1200" b="1" dirty="0">
                <a:solidFill>
                  <a:srgbClr val="FF0000"/>
                </a:solidFill>
              </a:rPr>
              <a:t>PC, Symantec(</a:t>
            </a:r>
            <a:r>
              <a:rPr lang="ko-KR" altLang="en-US" sz="1200" b="1" dirty="0">
                <a:solidFill>
                  <a:srgbClr val="FF0000"/>
                </a:solidFill>
              </a:rPr>
              <a:t>사내보안프로그램</a:t>
            </a:r>
            <a:r>
              <a:rPr lang="en-US" altLang="ko-KR" sz="1200" b="1" dirty="0">
                <a:solidFill>
                  <a:srgbClr val="FF0000"/>
                </a:solidFill>
              </a:rPr>
              <a:t>) </a:t>
            </a:r>
            <a:r>
              <a:rPr lang="ko-KR" altLang="en-US" sz="1200" b="1" dirty="0" err="1">
                <a:solidFill>
                  <a:srgbClr val="FF0000"/>
                </a:solidFill>
              </a:rPr>
              <a:t>미설치</a:t>
            </a:r>
            <a:r>
              <a:rPr lang="ko-KR" altLang="en-US" sz="1200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>
                <a:solidFill>
                  <a:srgbClr val="FF0000"/>
                </a:solidFill>
              </a:rPr>
              <a:t>PC</a:t>
            </a:r>
            <a:r>
              <a:rPr lang="ko-KR" altLang="en-US" sz="1200" b="1" dirty="0">
                <a:solidFill>
                  <a:srgbClr val="FF0000"/>
                </a:solidFill>
              </a:rPr>
              <a:t>는</a:t>
            </a:r>
            <a:r>
              <a:rPr lang="en-US" altLang="ko-KR" sz="1200" b="1" dirty="0">
                <a:solidFill>
                  <a:srgbClr val="FF0000"/>
                </a:solidFill>
              </a:rPr>
              <a:t> </a:t>
            </a:r>
            <a:r>
              <a:rPr lang="ko-KR" altLang="en-US" sz="1200" b="1" dirty="0">
                <a:solidFill>
                  <a:srgbClr val="FF0000"/>
                </a:solidFill>
              </a:rPr>
              <a:t>사용시 사전 예외 신청 승인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b="1" dirty="0">
                <a:solidFill>
                  <a:srgbClr val="FF0000"/>
                </a:solidFill>
              </a:rPr>
              <a:t>   (http://vpn.sni.co.kr/ </a:t>
            </a:r>
            <a:r>
              <a:rPr lang="ko-KR" altLang="en-US" sz="1200" b="1" dirty="0">
                <a:solidFill>
                  <a:srgbClr val="FF0000"/>
                </a:solidFill>
              </a:rPr>
              <a:t>홈페이지 참고</a:t>
            </a:r>
            <a:r>
              <a:rPr lang="en-US" altLang="ko-KR" sz="12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altLang="ko-KR" sz="1200" b="1" dirty="0">
                <a:solidFill>
                  <a:srgbClr val="FF0000"/>
                </a:solidFill>
              </a:rPr>
              <a:t>※ </a:t>
            </a:r>
            <a:r>
              <a:rPr lang="ko-KR" altLang="en-US" sz="1200" b="1" dirty="0">
                <a:solidFill>
                  <a:srgbClr val="FF0000"/>
                </a:solidFill>
              </a:rPr>
              <a:t>예외 신청 승인 후 예외</a:t>
            </a:r>
            <a:r>
              <a:rPr lang="en-US" altLang="ko-KR" sz="1200" b="1" dirty="0">
                <a:solidFill>
                  <a:srgbClr val="FF0000"/>
                </a:solidFill>
              </a:rPr>
              <a:t> VPN </a:t>
            </a:r>
            <a:r>
              <a:rPr lang="ko-KR" altLang="en-US" sz="1200" b="1" dirty="0">
                <a:solidFill>
                  <a:srgbClr val="FF0000"/>
                </a:solidFill>
              </a:rPr>
              <a:t>접속 참고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endParaRPr lang="ko-KR" altLang="en-US" sz="1200" dirty="0"/>
          </a:p>
        </p:txBody>
      </p:sp>
      <p:sp>
        <p:nvSpPr>
          <p:cNvPr id="25" name="직사각형 24"/>
          <p:cNvSpPr/>
          <p:nvPr/>
        </p:nvSpPr>
        <p:spPr>
          <a:xfrm>
            <a:off x="1377936" y="4593352"/>
            <a:ext cx="2454233" cy="3460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204051" y="4498307"/>
            <a:ext cx="285572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5</a:t>
            </a:r>
            <a:endParaRPr lang="ko-KR" alt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F98280-C0D9-466F-9973-1CA56E599507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- 6 -</a:t>
            </a:r>
            <a:endParaRPr lang="ko-KR" altLang="en-US" sz="120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FB0C25D-223A-479D-8B36-DA23C5D8592F}"/>
              </a:ext>
            </a:extLst>
          </p:cNvPr>
          <p:cNvSpPr/>
          <p:nvPr/>
        </p:nvSpPr>
        <p:spPr>
          <a:xfrm>
            <a:off x="658401" y="58723"/>
            <a:ext cx="4402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/>
              <a:t>표준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접속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일반 사용자용</a:t>
            </a:r>
            <a:endParaRPr lang="en-US" altLang="ko-KR" sz="2000" b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06AA4A8-4FA6-4979-ADE5-40540394EC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7832" y="1844913"/>
            <a:ext cx="547539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08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개체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804668"/>
              </p:ext>
            </p:extLst>
          </p:nvPr>
        </p:nvGraphicFramePr>
        <p:xfrm>
          <a:off x="1033144" y="2033925"/>
          <a:ext cx="2975578" cy="36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15" name="개체 1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3144" y="2033925"/>
                        <a:ext cx="2975578" cy="36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7715" y="2195087"/>
            <a:ext cx="4490839" cy="3083263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1.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83568" y="60112"/>
            <a:ext cx="62872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/>
              <a:t>예외 </a:t>
            </a:r>
            <a:r>
              <a:rPr lang="en-US" altLang="ko-KR" sz="2000" b="1" dirty="0"/>
              <a:t>VPN </a:t>
            </a:r>
            <a:r>
              <a:rPr lang="ko-KR" altLang="en-US" sz="2000" b="1" dirty="0"/>
              <a:t>접속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보안프로그램 </a:t>
            </a:r>
            <a:r>
              <a:rPr lang="ko-KR" altLang="en-US" sz="2000" b="1" dirty="0" err="1"/>
              <a:t>미설치</a:t>
            </a:r>
            <a:r>
              <a:rPr lang="ko-KR" altLang="en-US" sz="2000" b="1" dirty="0"/>
              <a:t> 사용자용</a:t>
            </a:r>
            <a:endParaRPr lang="en-US" altLang="ko-KR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55970" y="875417"/>
            <a:ext cx="3405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1. VPN </a:t>
            </a:r>
            <a:r>
              <a:rPr lang="ko-KR" altLang="en-US" sz="1200" dirty="0"/>
              <a:t>설치 후 로그인 전 접속 서버 설정 확인</a:t>
            </a:r>
            <a:endParaRPr lang="en-US" altLang="ko-KR" sz="1200" dirty="0"/>
          </a:p>
          <a:p>
            <a:r>
              <a:rPr lang="en-US" altLang="ko-KR" sz="1200" dirty="0"/>
              <a:t>   </a:t>
            </a:r>
            <a:r>
              <a:rPr lang="ko-KR" altLang="en-US" sz="1200" dirty="0"/>
              <a:t>아래 빨간 박스 표시 된 버튼 클릭</a:t>
            </a:r>
          </a:p>
        </p:txBody>
      </p:sp>
      <p:sp>
        <p:nvSpPr>
          <p:cNvPr id="17" name="갈매기형 수장 16"/>
          <p:cNvSpPr/>
          <p:nvPr/>
        </p:nvSpPr>
        <p:spPr>
          <a:xfrm>
            <a:off x="5219454" y="3241964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05766" y="875416"/>
            <a:ext cx="5166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2. </a:t>
            </a:r>
            <a:r>
              <a:rPr lang="ko-KR" altLang="en-US" sz="1200" dirty="0"/>
              <a:t>아래 빨간 박스와 자동 접속 정보 설정 동일 한지 확인 후 로그인 진행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6530260" y="2880627"/>
            <a:ext cx="2979651" cy="3696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6467356" y="2673049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2</a:t>
            </a:r>
            <a:endParaRPr lang="ko-KR" altLang="en-US" b="1" dirty="0"/>
          </a:p>
        </p:txBody>
      </p:sp>
      <p:sp>
        <p:nvSpPr>
          <p:cNvPr id="25" name="직사각형 24"/>
          <p:cNvSpPr/>
          <p:nvPr/>
        </p:nvSpPr>
        <p:spPr>
          <a:xfrm>
            <a:off x="1799606" y="5311601"/>
            <a:ext cx="418486" cy="3177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671861" y="5118580"/>
            <a:ext cx="285572" cy="2680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</a:t>
            </a:r>
            <a:endParaRPr lang="ko-KR" alt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2F86CD-80F7-4EE6-8D87-52BE0E87DC0D}"/>
              </a:ext>
            </a:extLst>
          </p:cNvPr>
          <p:cNvSpPr txBox="1"/>
          <p:nvPr/>
        </p:nvSpPr>
        <p:spPr>
          <a:xfrm>
            <a:off x="5844168" y="6581001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- 7 -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27292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41786</TotalTime>
  <Words>563</Words>
  <Application>Microsoft Office PowerPoint</Application>
  <PresentationFormat>와이드스크린</PresentationFormat>
  <Paragraphs>111</Paragraphs>
  <Slides>14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HY헤드라인M</vt:lpstr>
      <vt:lpstr>굴림</vt:lpstr>
      <vt:lpstr>맑은 고딕</vt:lpstr>
      <vt:lpstr>Arial</vt:lpstr>
      <vt:lpstr>Office 테마</vt:lpstr>
      <vt:lpstr>그림판 그림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song</dc:creator>
  <cp:lastModifiedBy>유대현</cp:lastModifiedBy>
  <cp:revision>68</cp:revision>
  <dcterms:created xsi:type="dcterms:W3CDTF">2018-03-14T01:06:11Z</dcterms:created>
  <dcterms:modified xsi:type="dcterms:W3CDTF">2022-04-07T05:43:50Z</dcterms:modified>
</cp:coreProperties>
</file>